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6" r:id="rId7"/>
    <p:sldId id="263" r:id="rId8"/>
    <p:sldId id="268" r:id="rId9"/>
    <p:sldId id="267" r:id="rId10"/>
    <p:sldId id="265" r:id="rId11"/>
    <p:sldId id="258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3B2A"/>
    <a:srgbClr val="FFE7BD"/>
    <a:srgbClr val="FCE1BC"/>
    <a:srgbClr val="593B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48FA7C-5BBE-4E1E-B5EC-4340CA406AB4}" type="doc">
      <dgm:prSet loTypeId="urn:microsoft.com/office/officeart/2005/8/layout/hierarchy1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1075233-7A39-44D2-8BE4-F171B9160700}">
      <dgm:prSet phldrT="[Текст]"/>
      <dgm:spPr>
        <a:solidFill>
          <a:srgbClr val="FFE7BD"/>
        </a:solidFill>
        <a:ln>
          <a:solidFill>
            <a:srgbClr val="593B2A"/>
          </a:solidFill>
        </a:ln>
      </dgm:spPr>
      <dgm:t>
        <a:bodyPr/>
        <a:lstStyle/>
        <a:p>
          <a:r>
            <a:rPr lang="uk-UA" i="1" dirty="0" smtClean="0">
              <a:solidFill>
                <a:srgbClr val="593B2A"/>
              </a:solidFill>
            </a:rPr>
            <a:t>Кирило-Мефодіївці поділялися на 2 течії</a:t>
          </a:r>
          <a:endParaRPr lang="ru-RU" i="1" dirty="0">
            <a:solidFill>
              <a:srgbClr val="593B2A"/>
            </a:solidFill>
          </a:endParaRPr>
        </a:p>
      </dgm:t>
    </dgm:pt>
    <dgm:pt modelId="{0A2EAA01-5541-4F24-9F7E-2F081FC4470E}" type="parTrans" cxnId="{8688C5C2-7FB6-4F91-BA91-DF37D705924A}">
      <dgm:prSet/>
      <dgm:spPr/>
      <dgm:t>
        <a:bodyPr/>
        <a:lstStyle/>
        <a:p>
          <a:endParaRPr lang="ru-RU"/>
        </a:p>
      </dgm:t>
    </dgm:pt>
    <dgm:pt modelId="{558B1794-5408-4A70-8914-FB1E33146280}" type="sibTrans" cxnId="{8688C5C2-7FB6-4F91-BA91-DF37D705924A}">
      <dgm:prSet/>
      <dgm:spPr/>
      <dgm:t>
        <a:bodyPr/>
        <a:lstStyle/>
        <a:p>
          <a:endParaRPr lang="ru-RU"/>
        </a:p>
      </dgm:t>
    </dgm:pt>
    <dgm:pt modelId="{1B70B186-CFAE-40A1-8497-7FBE365DA0B5}">
      <dgm:prSet phldrT="[Текст]"/>
      <dgm:spPr>
        <a:solidFill>
          <a:srgbClr val="FFE7BD"/>
        </a:solidFill>
        <a:ln>
          <a:solidFill>
            <a:srgbClr val="593B2A"/>
          </a:solidFill>
        </a:ln>
      </dgm:spPr>
      <dgm:t>
        <a:bodyPr/>
        <a:lstStyle/>
        <a:p>
          <a:r>
            <a:rPr lang="uk-UA" i="1" dirty="0" smtClean="0">
              <a:solidFill>
                <a:srgbClr val="593B2A"/>
              </a:solidFill>
            </a:rPr>
            <a:t>Помірковано-ліберальна</a:t>
          </a:r>
          <a:endParaRPr lang="ru-RU" i="1" dirty="0" smtClean="0">
            <a:solidFill>
              <a:srgbClr val="593B2A"/>
            </a:solidFill>
          </a:endParaRPr>
        </a:p>
      </dgm:t>
    </dgm:pt>
    <dgm:pt modelId="{8989AC12-382D-49C6-84DE-22CF67CD4333}" type="parTrans" cxnId="{D57D0053-24A0-4653-A6B8-3EE80D06CEA8}">
      <dgm:prSet/>
      <dgm:spPr>
        <a:ln>
          <a:solidFill>
            <a:srgbClr val="593B2A"/>
          </a:solidFill>
        </a:ln>
      </dgm:spPr>
      <dgm:t>
        <a:bodyPr/>
        <a:lstStyle/>
        <a:p>
          <a:endParaRPr lang="ru-RU" dirty="0"/>
        </a:p>
      </dgm:t>
    </dgm:pt>
    <dgm:pt modelId="{648BD4A8-F8FF-4D06-9155-70F9436A428D}" type="sibTrans" cxnId="{D57D0053-24A0-4653-A6B8-3EE80D06CEA8}">
      <dgm:prSet/>
      <dgm:spPr/>
      <dgm:t>
        <a:bodyPr/>
        <a:lstStyle/>
        <a:p>
          <a:endParaRPr lang="ru-RU"/>
        </a:p>
      </dgm:t>
    </dgm:pt>
    <dgm:pt modelId="{4D5A7B88-1BA8-4699-8C6C-085613ED54BF}">
      <dgm:prSet phldrT="[Текст]"/>
      <dgm:spPr>
        <a:solidFill>
          <a:srgbClr val="FFE7BD"/>
        </a:solidFill>
        <a:ln>
          <a:solidFill>
            <a:srgbClr val="593B2A"/>
          </a:solidFill>
        </a:ln>
      </dgm:spPr>
      <dgm:t>
        <a:bodyPr/>
        <a:lstStyle/>
        <a:p>
          <a:r>
            <a:rPr lang="uk-UA" i="1" dirty="0" smtClean="0">
              <a:solidFill>
                <a:srgbClr val="593B2A"/>
              </a:solidFill>
            </a:rPr>
            <a:t>Радикальна</a:t>
          </a:r>
          <a:endParaRPr lang="ru-RU" i="1" dirty="0" smtClean="0">
            <a:solidFill>
              <a:srgbClr val="593B2A"/>
            </a:solidFill>
          </a:endParaRPr>
        </a:p>
      </dgm:t>
    </dgm:pt>
    <dgm:pt modelId="{F91F52FD-58A7-4EBB-ABC6-9A03DF1D32F7}" type="parTrans" cxnId="{BCA21455-DEA0-4083-89E8-5BC3D5D0456F}">
      <dgm:prSet/>
      <dgm:spPr>
        <a:ln>
          <a:solidFill>
            <a:srgbClr val="593B2A"/>
          </a:solidFill>
        </a:ln>
      </dgm:spPr>
      <dgm:t>
        <a:bodyPr/>
        <a:lstStyle/>
        <a:p>
          <a:endParaRPr lang="ru-RU" dirty="0"/>
        </a:p>
      </dgm:t>
    </dgm:pt>
    <dgm:pt modelId="{919802BA-2300-44B4-938B-095949EA59A7}" type="sibTrans" cxnId="{BCA21455-DEA0-4083-89E8-5BC3D5D0456F}">
      <dgm:prSet/>
      <dgm:spPr/>
      <dgm:t>
        <a:bodyPr/>
        <a:lstStyle/>
        <a:p>
          <a:endParaRPr lang="ru-RU"/>
        </a:p>
      </dgm:t>
    </dgm:pt>
    <dgm:pt modelId="{AE769DB5-1F69-4E0A-B48A-C028FBA4981C}" type="pres">
      <dgm:prSet presAssocID="{8448FA7C-5BBE-4E1E-B5EC-4340CA406A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A6966A-AD90-4190-AEBB-FCFFA51081ED}" type="pres">
      <dgm:prSet presAssocID="{B1075233-7A39-44D2-8BE4-F171B9160700}" presName="hierRoot1" presStyleCnt="0"/>
      <dgm:spPr/>
    </dgm:pt>
    <dgm:pt modelId="{A5C52C21-D283-40BE-9521-4C3933517D6E}" type="pres">
      <dgm:prSet presAssocID="{B1075233-7A39-44D2-8BE4-F171B9160700}" presName="composite" presStyleCnt="0"/>
      <dgm:spPr/>
    </dgm:pt>
    <dgm:pt modelId="{764A0A82-D65A-47E4-AA0D-7FE62D71EBD4}" type="pres">
      <dgm:prSet presAssocID="{B1075233-7A39-44D2-8BE4-F171B9160700}" presName="background" presStyleLbl="node0" presStyleIdx="0" presStyleCnt="1"/>
      <dgm:spPr>
        <a:solidFill>
          <a:srgbClr val="593B2A"/>
        </a:solidFill>
        <a:ln>
          <a:solidFill>
            <a:srgbClr val="593B2A"/>
          </a:solidFill>
        </a:ln>
      </dgm:spPr>
    </dgm:pt>
    <dgm:pt modelId="{BB7F5960-BA8C-4E62-B61B-EBFFDFF2B03B}" type="pres">
      <dgm:prSet presAssocID="{B1075233-7A39-44D2-8BE4-F171B9160700}" presName="text" presStyleLbl="fgAcc0" presStyleIdx="0" presStyleCnt="1" custScaleX="264292" custScaleY="124881" custLinFactNeighborX="-4379" custLinFactNeighborY="-31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E6E9EA-26F0-412F-9EBB-83985D6161B6}" type="pres">
      <dgm:prSet presAssocID="{B1075233-7A39-44D2-8BE4-F171B9160700}" presName="hierChild2" presStyleCnt="0"/>
      <dgm:spPr/>
    </dgm:pt>
    <dgm:pt modelId="{6606BFC3-3567-4D33-A0CA-66EE6E6FED57}" type="pres">
      <dgm:prSet presAssocID="{8989AC12-382D-49C6-84DE-22CF67CD433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1D09FE0-FA6C-4CCB-AEF6-F14741603784}" type="pres">
      <dgm:prSet presAssocID="{1B70B186-CFAE-40A1-8497-7FBE365DA0B5}" presName="hierRoot2" presStyleCnt="0"/>
      <dgm:spPr/>
    </dgm:pt>
    <dgm:pt modelId="{07BA7114-B415-4FC7-A8E9-7F7E7D26E492}" type="pres">
      <dgm:prSet presAssocID="{1B70B186-CFAE-40A1-8497-7FBE365DA0B5}" presName="composite2" presStyleCnt="0"/>
      <dgm:spPr/>
    </dgm:pt>
    <dgm:pt modelId="{095C2AFA-0E5C-4251-8E37-8BAD7FD4BDE8}" type="pres">
      <dgm:prSet presAssocID="{1B70B186-CFAE-40A1-8497-7FBE365DA0B5}" presName="background2" presStyleLbl="node2" presStyleIdx="0" presStyleCnt="2"/>
      <dgm:spPr>
        <a:solidFill>
          <a:srgbClr val="593B2A"/>
        </a:solidFill>
        <a:ln>
          <a:solidFill>
            <a:srgbClr val="593B2A"/>
          </a:solidFill>
        </a:ln>
      </dgm:spPr>
    </dgm:pt>
    <dgm:pt modelId="{FED41AE6-4BC2-4478-965C-06FB63A0F2FF}" type="pres">
      <dgm:prSet presAssocID="{1B70B186-CFAE-40A1-8497-7FBE365DA0B5}" presName="text2" presStyleLbl="fgAcc2" presStyleIdx="0" presStyleCnt="2" custLinFactNeighborX="-22609" custLinFactNeighborY="-58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9D2067-7E63-4B7E-B280-E4B419CDF846}" type="pres">
      <dgm:prSet presAssocID="{1B70B186-CFAE-40A1-8497-7FBE365DA0B5}" presName="hierChild3" presStyleCnt="0"/>
      <dgm:spPr/>
    </dgm:pt>
    <dgm:pt modelId="{8429BA11-FAE7-41FA-88EC-14918C0ECFFA}" type="pres">
      <dgm:prSet presAssocID="{F91F52FD-58A7-4EBB-ABC6-9A03DF1D32F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A7B7172-1EBA-4274-9B8A-911A8A23BA88}" type="pres">
      <dgm:prSet presAssocID="{4D5A7B88-1BA8-4699-8C6C-085613ED54BF}" presName="hierRoot2" presStyleCnt="0"/>
      <dgm:spPr/>
    </dgm:pt>
    <dgm:pt modelId="{DD20E833-20E3-4138-BBD3-310E83EBCA7A}" type="pres">
      <dgm:prSet presAssocID="{4D5A7B88-1BA8-4699-8C6C-085613ED54BF}" presName="composite2" presStyleCnt="0"/>
      <dgm:spPr/>
    </dgm:pt>
    <dgm:pt modelId="{B9A0EFF8-24D7-43FE-814D-4F5FA025AD6C}" type="pres">
      <dgm:prSet presAssocID="{4D5A7B88-1BA8-4699-8C6C-085613ED54BF}" presName="background2" presStyleLbl="node2" presStyleIdx="1" presStyleCnt="2"/>
      <dgm:spPr>
        <a:solidFill>
          <a:srgbClr val="593B2A"/>
        </a:solidFill>
        <a:ln>
          <a:solidFill>
            <a:srgbClr val="593B2A"/>
          </a:solidFill>
        </a:ln>
      </dgm:spPr>
    </dgm:pt>
    <dgm:pt modelId="{B07A7486-9CE0-4CCB-9A82-4EE421C14913}" type="pres">
      <dgm:prSet presAssocID="{4D5A7B88-1BA8-4699-8C6C-085613ED54BF}" presName="text2" presStyleLbl="fgAcc2" presStyleIdx="1" presStyleCnt="2" custLinFactNeighborX="15374" custLinFactNeighborY="-58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14F4B3-4F6F-4506-A69C-5119A7A0EE7A}" type="pres">
      <dgm:prSet presAssocID="{4D5A7B88-1BA8-4699-8C6C-085613ED54BF}" presName="hierChild3" presStyleCnt="0"/>
      <dgm:spPr/>
    </dgm:pt>
  </dgm:ptLst>
  <dgm:cxnLst>
    <dgm:cxn modelId="{882157A7-2529-4052-8A14-647918B2C302}" type="presOf" srcId="{1B70B186-CFAE-40A1-8497-7FBE365DA0B5}" destId="{FED41AE6-4BC2-4478-965C-06FB63A0F2FF}" srcOrd="0" destOrd="0" presId="urn:microsoft.com/office/officeart/2005/8/layout/hierarchy1"/>
    <dgm:cxn modelId="{FF9D7EE7-EE97-4F90-A717-5FC4F205B53A}" type="presOf" srcId="{B1075233-7A39-44D2-8BE4-F171B9160700}" destId="{BB7F5960-BA8C-4E62-B61B-EBFFDFF2B03B}" srcOrd="0" destOrd="0" presId="urn:microsoft.com/office/officeart/2005/8/layout/hierarchy1"/>
    <dgm:cxn modelId="{BCA21455-DEA0-4083-89E8-5BC3D5D0456F}" srcId="{B1075233-7A39-44D2-8BE4-F171B9160700}" destId="{4D5A7B88-1BA8-4699-8C6C-085613ED54BF}" srcOrd="1" destOrd="0" parTransId="{F91F52FD-58A7-4EBB-ABC6-9A03DF1D32F7}" sibTransId="{919802BA-2300-44B4-938B-095949EA59A7}"/>
    <dgm:cxn modelId="{EDAA640F-963D-4F20-84B3-88C6610E7E8B}" type="presOf" srcId="{8989AC12-382D-49C6-84DE-22CF67CD4333}" destId="{6606BFC3-3567-4D33-A0CA-66EE6E6FED57}" srcOrd="0" destOrd="0" presId="urn:microsoft.com/office/officeart/2005/8/layout/hierarchy1"/>
    <dgm:cxn modelId="{D9F93D7C-9B5C-4F72-9A66-478BDD5983BF}" type="presOf" srcId="{4D5A7B88-1BA8-4699-8C6C-085613ED54BF}" destId="{B07A7486-9CE0-4CCB-9A82-4EE421C14913}" srcOrd="0" destOrd="0" presId="urn:microsoft.com/office/officeart/2005/8/layout/hierarchy1"/>
    <dgm:cxn modelId="{28051193-24E5-4A12-AC73-3D5813B8AC2C}" type="presOf" srcId="{8448FA7C-5BBE-4E1E-B5EC-4340CA406AB4}" destId="{AE769DB5-1F69-4E0A-B48A-C028FBA4981C}" srcOrd="0" destOrd="0" presId="urn:microsoft.com/office/officeart/2005/8/layout/hierarchy1"/>
    <dgm:cxn modelId="{D57D0053-24A0-4653-A6B8-3EE80D06CEA8}" srcId="{B1075233-7A39-44D2-8BE4-F171B9160700}" destId="{1B70B186-CFAE-40A1-8497-7FBE365DA0B5}" srcOrd="0" destOrd="0" parTransId="{8989AC12-382D-49C6-84DE-22CF67CD4333}" sibTransId="{648BD4A8-F8FF-4D06-9155-70F9436A428D}"/>
    <dgm:cxn modelId="{8688C5C2-7FB6-4F91-BA91-DF37D705924A}" srcId="{8448FA7C-5BBE-4E1E-B5EC-4340CA406AB4}" destId="{B1075233-7A39-44D2-8BE4-F171B9160700}" srcOrd="0" destOrd="0" parTransId="{0A2EAA01-5541-4F24-9F7E-2F081FC4470E}" sibTransId="{558B1794-5408-4A70-8914-FB1E33146280}"/>
    <dgm:cxn modelId="{4797C5E1-53B0-48D3-8CB1-E986C9127DE2}" type="presOf" srcId="{F91F52FD-58A7-4EBB-ABC6-9A03DF1D32F7}" destId="{8429BA11-FAE7-41FA-88EC-14918C0ECFFA}" srcOrd="0" destOrd="0" presId="urn:microsoft.com/office/officeart/2005/8/layout/hierarchy1"/>
    <dgm:cxn modelId="{8CC13829-73CF-4BB6-9340-73E5F47EB961}" type="presParOf" srcId="{AE769DB5-1F69-4E0A-B48A-C028FBA4981C}" destId="{A5A6966A-AD90-4190-AEBB-FCFFA51081ED}" srcOrd="0" destOrd="0" presId="urn:microsoft.com/office/officeart/2005/8/layout/hierarchy1"/>
    <dgm:cxn modelId="{07A180A8-B451-4D07-B65B-0DC8C178E803}" type="presParOf" srcId="{A5A6966A-AD90-4190-AEBB-FCFFA51081ED}" destId="{A5C52C21-D283-40BE-9521-4C3933517D6E}" srcOrd="0" destOrd="0" presId="urn:microsoft.com/office/officeart/2005/8/layout/hierarchy1"/>
    <dgm:cxn modelId="{7D8617F3-2483-42E7-A3E2-181F45A8CF43}" type="presParOf" srcId="{A5C52C21-D283-40BE-9521-4C3933517D6E}" destId="{764A0A82-D65A-47E4-AA0D-7FE62D71EBD4}" srcOrd="0" destOrd="0" presId="urn:microsoft.com/office/officeart/2005/8/layout/hierarchy1"/>
    <dgm:cxn modelId="{5359855A-6757-451B-AD6E-F4737741C831}" type="presParOf" srcId="{A5C52C21-D283-40BE-9521-4C3933517D6E}" destId="{BB7F5960-BA8C-4E62-B61B-EBFFDFF2B03B}" srcOrd="1" destOrd="0" presId="urn:microsoft.com/office/officeart/2005/8/layout/hierarchy1"/>
    <dgm:cxn modelId="{8661CB12-59F6-49A7-8393-858A327C8D14}" type="presParOf" srcId="{A5A6966A-AD90-4190-AEBB-FCFFA51081ED}" destId="{95E6E9EA-26F0-412F-9EBB-83985D6161B6}" srcOrd="1" destOrd="0" presId="urn:microsoft.com/office/officeart/2005/8/layout/hierarchy1"/>
    <dgm:cxn modelId="{05CE3FD2-799F-4FF7-AE35-7ABE75EF4E2A}" type="presParOf" srcId="{95E6E9EA-26F0-412F-9EBB-83985D6161B6}" destId="{6606BFC3-3567-4D33-A0CA-66EE6E6FED57}" srcOrd="0" destOrd="0" presId="urn:microsoft.com/office/officeart/2005/8/layout/hierarchy1"/>
    <dgm:cxn modelId="{F2F2F65A-CF92-4A95-8A85-95C56C0BA235}" type="presParOf" srcId="{95E6E9EA-26F0-412F-9EBB-83985D6161B6}" destId="{51D09FE0-FA6C-4CCB-AEF6-F14741603784}" srcOrd="1" destOrd="0" presId="urn:microsoft.com/office/officeart/2005/8/layout/hierarchy1"/>
    <dgm:cxn modelId="{7B094A23-B983-4487-8D9B-ABFBCFD8C2AE}" type="presParOf" srcId="{51D09FE0-FA6C-4CCB-AEF6-F14741603784}" destId="{07BA7114-B415-4FC7-A8E9-7F7E7D26E492}" srcOrd="0" destOrd="0" presId="urn:microsoft.com/office/officeart/2005/8/layout/hierarchy1"/>
    <dgm:cxn modelId="{8B65E62A-FCFD-46C2-B5C5-30B19F3B3BB6}" type="presParOf" srcId="{07BA7114-B415-4FC7-A8E9-7F7E7D26E492}" destId="{095C2AFA-0E5C-4251-8E37-8BAD7FD4BDE8}" srcOrd="0" destOrd="0" presId="urn:microsoft.com/office/officeart/2005/8/layout/hierarchy1"/>
    <dgm:cxn modelId="{554B1D2E-C869-4E67-9FFA-E04E1E2A5FA0}" type="presParOf" srcId="{07BA7114-B415-4FC7-A8E9-7F7E7D26E492}" destId="{FED41AE6-4BC2-4478-965C-06FB63A0F2FF}" srcOrd="1" destOrd="0" presId="urn:microsoft.com/office/officeart/2005/8/layout/hierarchy1"/>
    <dgm:cxn modelId="{0D42D8ED-DACA-47CC-955D-0FDDA5C55442}" type="presParOf" srcId="{51D09FE0-FA6C-4CCB-AEF6-F14741603784}" destId="{BF9D2067-7E63-4B7E-B280-E4B419CDF846}" srcOrd="1" destOrd="0" presId="urn:microsoft.com/office/officeart/2005/8/layout/hierarchy1"/>
    <dgm:cxn modelId="{FA7335BC-CEF8-460C-AF86-8CCAC3A8BED3}" type="presParOf" srcId="{95E6E9EA-26F0-412F-9EBB-83985D6161B6}" destId="{8429BA11-FAE7-41FA-88EC-14918C0ECFFA}" srcOrd="2" destOrd="0" presId="urn:microsoft.com/office/officeart/2005/8/layout/hierarchy1"/>
    <dgm:cxn modelId="{BCEA4ADC-A231-49F0-A2EE-86C8F01B42CC}" type="presParOf" srcId="{95E6E9EA-26F0-412F-9EBB-83985D6161B6}" destId="{BA7B7172-1EBA-4274-9B8A-911A8A23BA88}" srcOrd="3" destOrd="0" presId="urn:microsoft.com/office/officeart/2005/8/layout/hierarchy1"/>
    <dgm:cxn modelId="{C20D27AC-BADB-4267-8D44-E4AF636E0DB8}" type="presParOf" srcId="{BA7B7172-1EBA-4274-9B8A-911A8A23BA88}" destId="{DD20E833-20E3-4138-BBD3-310E83EBCA7A}" srcOrd="0" destOrd="0" presId="urn:microsoft.com/office/officeart/2005/8/layout/hierarchy1"/>
    <dgm:cxn modelId="{58029299-FFB6-407C-894C-62C6BDDE38D6}" type="presParOf" srcId="{DD20E833-20E3-4138-BBD3-310E83EBCA7A}" destId="{B9A0EFF8-24D7-43FE-814D-4F5FA025AD6C}" srcOrd="0" destOrd="0" presId="urn:microsoft.com/office/officeart/2005/8/layout/hierarchy1"/>
    <dgm:cxn modelId="{F6D967E0-1F40-45BE-A2AC-4B2CEF38CFC1}" type="presParOf" srcId="{DD20E833-20E3-4138-BBD3-310E83EBCA7A}" destId="{B07A7486-9CE0-4CCB-9A82-4EE421C14913}" srcOrd="1" destOrd="0" presId="urn:microsoft.com/office/officeart/2005/8/layout/hierarchy1"/>
    <dgm:cxn modelId="{3DDF8784-732D-46A3-A125-7A0425216886}" type="presParOf" srcId="{BA7B7172-1EBA-4274-9B8A-911A8A23BA88}" destId="{9514F4B3-4F6F-4506-A69C-5119A7A0EE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29BA11-FAE7-41FA-88EC-14918C0ECFFA}">
      <dsp:nvSpPr>
        <dsp:cNvPr id="0" name=""/>
        <dsp:cNvSpPr/>
      </dsp:nvSpPr>
      <dsp:spPr>
        <a:xfrm>
          <a:off x="3593158" y="1739337"/>
          <a:ext cx="1817313" cy="615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540"/>
              </a:lnTo>
              <a:lnTo>
                <a:pt x="1817313" y="407540"/>
              </a:lnTo>
              <a:lnTo>
                <a:pt x="1817313" y="615734"/>
              </a:lnTo>
            </a:path>
          </a:pathLst>
        </a:custGeom>
        <a:noFill/>
        <a:ln w="25400" cap="flat" cmpd="sng" algn="ctr">
          <a:solidFill>
            <a:srgbClr val="593B2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6BFC3-3567-4D33-A0CA-66EE6E6FED57}">
      <dsp:nvSpPr>
        <dsp:cNvPr id="0" name=""/>
        <dsp:cNvSpPr/>
      </dsp:nvSpPr>
      <dsp:spPr>
        <a:xfrm>
          <a:off x="1810072" y="1739337"/>
          <a:ext cx="1783085" cy="615734"/>
        </a:xfrm>
        <a:custGeom>
          <a:avLst/>
          <a:gdLst/>
          <a:ahLst/>
          <a:cxnLst/>
          <a:rect l="0" t="0" r="0" b="0"/>
          <a:pathLst>
            <a:path>
              <a:moveTo>
                <a:pt x="1783085" y="0"/>
              </a:moveTo>
              <a:lnTo>
                <a:pt x="1783085" y="407540"/>
              </a:lnTo>
              <a:lnTo>
                <a:pt x="0" y="407540"/>
              </a:lnTo>
              <a:lnTo>
                <a:pt x="0" y="615734"/>
              </a:lnTo>
            </a:path>
          </a:pathLst>
        </a:custGeom>
        <a:noFill/>
        <a:ln w="25400" cap="flat" cmpd="sng" algn="ctr">
          <a:solidFill>
            <a:srgbClr val="593B2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4A0A82-D65A-47E4-AA0D-7FE62D71EBD4}">
      <dsp:nvSpPr>
        <dsp:cNvPr id="0" name=""/>
        <dsp:cNvSpPr/>
      </dsp:nvSpPr>
      <dsp:spPr>
        <a:xfrm>
          <a:off x="623352" y="-42811"/>
          <a:ext cx="5939610" cy="1782149"/>
        </a:xfrm>
        <a:prstGeom prst="roundRect">
          <a:avLst>
            <a:gd name="adj" fmla="val 10000"/>
          </a:avLst>
        </a:prstGeom>
        <a:solidFill>
          <a:srgbClr val="593B2A"/>
        </a:solidFill>
        <a:ln w="38100" cap="flat" cmpd="sng" algn="ctr">
          <a:solidFill>
            <a:srgbClr val="593B2A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7F5960-BA8C-4E62-B61B-EBFFDFF2B03B}">
      <dsp:nvSpPr>
        <dsp:cNvPr id="0" name=""/>
        <dsp:cNvSpPr/>
      </dsp:nvSpPr>
      <dsp:spPr>
        <a:xfrm>
          <a:off x="873060" y="194410"/>
          <a:ext cx="5939610" cy="1782149"/>
        </a:xfrm>
        <a:prstGeom prst="roundRect">
          <a:avLst>
            <a:gd name="adj" fmla="val 10000"/>
          </a:avLst>
        </a:prstGeom>
        <a:solidFill>
          <a:srgbClr val="FFE7BD"/>
        </a:solidFill>
        <a:ln w="25400" cap="flat" cmpd="sng" algn="ctr">
          <a:solidFill>
            <a:srgbClr val="59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i="1" kern="1200" dirty="0" smtClean="0">
              <a:solidFill>
                <a:srgbClr val="593B2A"/>
              </a:solidFill>
            </a:rPr>
            <a:t>Кирило-Мефодіївці поділялися на 2 течії</a:t>
          </a:r>
          <a:endParaRPr lang="ru-RU" sz="2600" i="1" kern="1200" dirty="0">
            <a:solidFill>
              <a:srgbClr val="593B2A"/>
            </a:solidFill>
          </a:endParaRPr>
        </a:p>
      </dsp:txBody>
      <dsp:txXfrm>
        <a:off x="873060" y="194410"/>
        <a:ext cx="5939610" cy="1782149"/>
      </dsp:txXfrm>
    </dsp:sp>
    <dsp:sp modelId="{095C2AFA-0E5C-4251-8E37-8BAD7FD4BDE8}">
      <dsp:nvSpPr>
        <dsp:cNvPr id="0" name=""/>
        <dsp:cNvSpPr/>
      </dsp:nvSpPr>
      <dsp:spPr>
        <a:xfrm>
          <a:off x="686388" y="2355072"/>
          <a:ext cx="2247366" cy="1427077"/>
        </a:xfrm>
        <a:prstGeom prst="roundRect">
          <a:avLst>
            <a:gd name="adj" fmla="val 10000"/>
          </a:avLst>
        </a:prstGeom>
        <a:solidFill>
          <a:srgbClr val="593B2A"/>
        </a:solidFill>
        <a:ln w="38100" cap="flat" cmpd="sng" algn="ctr">
          <a:solidFill>
            <a:srgbClr val="593B2A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D41AE6-4BC2-4478-965C-06FB63A0F2FF}">
      <dsp:nvSpPr>
        <dsp:cNvPr id="0" name=""/>
        <dsp:cNvSpPr/>
      </dsp:nvSpPr>
      <dsp:spPr>
        <a:xfrm>
          <a:off x="936096" y="2592294"/>
          <a:ext cx="2247366" cy="1427077"/>
        </a:xfrm>
        <a:prstGeom prst="roundRect">
          <a:avLst>
            <a:gd name="adj" fmla="val 10000"/>
          </a:avLst>
        </a:prstGeom>
        <a:solidFill>
          <a:srgbClr val="FFE7BD"/>
        </a:solidFill>
        <a:ln w="25400" cap="flat" cmpd="sng" algn="ctr">
          <a:solidFill>
            <a:srgbClr val="59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i="1" kern="1200" dirty="0" smtClean="0">
              <a:solidFill>
                <a:srgbClr val="593B2A"/>
              </a:solidFill>
            </a:rPr>
            <a:t>Помірковано-ліберальна</a:t>
          </a:r>
          <a:endParaRPr lang="ru-RU" sz="2600" i="1" kern="1200" dirty="0" smtClean="0">
            <a:solidFill>
              <a:srgbClr val="593B2A"/>
            </a:solidFill>
          </a:endParaRPr>
        </a:p>
      </dsp:txBody>
      <dsp:txXfrm>
        <a:off x="936096" y="2592294"/>
        <a:ext cx="2247366" cy="1427077"/>
      </dsp:txXfrm>
    </dsp:sp>
    <dsp:sp modelId="{B9A0EFF8-24D7-43FE-814D-4F5FA025AD6C}">
      <dsp:nvSpPr>
        <dsp:cNvPr id="0" name=""/>
        <dsp:cNvSpPr/>
      </dsp:nvSpPr>
      <dsp:spPr>
        <a:xfrm>
          <a:off x="4286787" y="2355072"/>
          <a:ext cx="2247366" cy="1427077"/>
        </a:xfrm>
        <a:prstGeom prst="roundRect">
          <a:avLst>
            <a:gd name="adj" fmla="val 10000"/>
          </a:avLst>
        </a:prstGeom>
        <a:solidFill>
          <a:srgbClr val="593B2A"/>
        </a:solidFill>
        <a:ln w="38100" cap="flat" cmpd="sng" algn="ctr">
          <a:solidFill>
            <a:srgbClr val="593B2A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7A7486-9CE0-4CCB-9A82-4EE421C14913}">
      <dsp:nvSpPr>
        <dsp:cNvPr id="0" name=""/>
        <dsp:cNvSpPr/>
      </dsp:nvSpPr>
      <dsp:spPr>
        <a:xfrm>
          <a:off x="4536495" y="2592294"/>
          <a:ext cx="2247366" cy="1427077"/>
        </a:xfrm>
        <a:prstGeom prst="roundRect">
          <a:avLst>
            <a:gd name="adj" fmla="val 10000"/>
          </a:avLst>
        </a:prstGeom>
        <a:solidFill>
          <a:srgbClr val="FFE7BD"/>
        </a:solidFill>
        <a:ln w="25400" cap="flat" cmpd="sng" algn="ctr">
          <a:solidFill>
            <a:srgbClr val="59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i="1" kern="1200" dirty="0" smtClean="0">
              <a:solidFill>
                <a:srgbClr val="593B2A"/>
              </a:solidFill>
            </a:rPr>
            <a:t>Радикальна</a:t>
          </a:r>
          <a:endParaRPr lang="ru-RU" sz="2600" i="1" kern="1200" dirty="0" smtClean="0">
            <a:solidFill>
              <a:srgbClr val="593B2A"/>
            </a:solidFill>
          </a:endParaRPr>
        </a:p>
      </dsp:txBody>
      <dsp:txXfrm>
        <a:off x="4536495" y="2592294"/>
        <a:ext cx="2247366" cy="1427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3B4B3-75E8-4625-8F47-B9C6EADD2ADB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47BCA-60AC-49E8-9D38-F0770C275EF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484BE-B5A5-4500-8B5F-0B169351B515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A530-1550-4F0F-93CE-9F5F423BC74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B40C-BB33-4489-88EF-4791CCFAAA6D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6133C-3E32-4774-A8BE-EA5698628D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B931B-E4F7-43BA-8F8B-AE841D950F9C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65B72-61ED-4C1A-B0C2-292786F91F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1368-E9C3-4108-B5E6-9E99D05AFB2D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CA3E4-55A8-47AA-AC0E-682555F9A89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E9F42-E68B-42AB-83DB-90E80BDDA564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3D430-AEDC-4796-B6DA-7A0D9ED86CB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B87EE-BD1C-4815-BE4E-184D9FBA3180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DF882-DE37-4F75-B7E5-4AF20C40C5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E0ADD-C9DF-44AF-989C-DB65C03E8CCB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404EB-3D58-4D2D-AE33-FF7EAC05072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F19A0-68CD-465C-8096-A8B74468E2EC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59D89-FF2D-4098-B541-37CA7CA3BBD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FE97F-86BF-4C06-95D1-475A8FF9E472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B5185-5789-4C3D-A5E7-1B9E9A23809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887BA-B854-497C-AE48-79A0B994D0FE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727C0-9A6A-4985-9E94-7C0D3AD94F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0DC95C-030E-4FBA-8E83-6F88EF73D9AD}" type="datetimeFigureOut">
              <a:rPr lang="fr-FR"/>
              <a:pPr>
                <a:defRPr/>
              </a:pPr>
              <a:t>25/11/2012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C894F5-DBFC-4D35-B4CA-AF517DC6097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3203848" y="1052736"/>
            <a:ext cx="5616624" cy="2736304"/>
          </a:xfrm>
        </p:spPr>
        <p:txBody>
          <a:bodyPr/>
          <a:lstStyle/>
          <a:p>
            <a:pPr algn="l"/>
            <a:r>
              <a:rPr lang="uk-UA" sz="6600" b="1" i="1" spc="50" dirty="0" smtClean="0">
                <a:ln w="28575" cmpd="sng">
                  <a:solidFill>
                    <a:srgbClr val="593B2A"/>
                  </a:solidFill>
                  <a:prstDash val="solid"/>
                </a:ln>
                <a:gradFill flip="none" rotWithShape="1">
                  <a:gsLst>
                    <a:gs pos="0">
                      <a:srgbClr val="FFE7BD">
                        <a:alpha val="0"/>
                      </a:srgbClr>
                    </a:gs>
                    <a:gs pos="64999">
                      <a:srgbClr val="F0EBD5"/>
                    </a:gs>
                    <a:gs pos="100000">
                      <a:srgbClr val="D1C39F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Кирило-Мефодіївське братство</a:t>
            </a:r>
            <a:endParaRPr lang="fr-FR" sz="6600" b="1" i="1" spc="50" dirty="0" smtClean="0">
              <a:ln w="28575" cmpd="sng">
                <a:solidFill>
                  <a:srgbClr val="593B2A"/>
                </a:solidFill>
                <a:prstDash val="solid"/>
              </a:ln>
              <a:gradFill flip="none" rotWithShape="1">
                <a:gsLst>
                  <a:gs pos="0">
                    <a:srgbClr val="FFE7BD">
                      <a:alpha val="0"/>
                    </a:srgbClr>
                  </a:gs>
                  <a:gs pos="64999">
                    <a:srgbClr val="F0EBD5"/>
                  </a:gs>
                  <a:gs pos="100000">
                    <a:srgbClr val="D1C39F"/>
                  </a:gs>
                </a:gsLst>
                <a:lin ang="5400000" scaled="0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79512" y="4149080"/>
            <a:ext cx="3851920" cy="2520280"/>
          </a:xfrm>
        </p:spPr>
        <p:txBody>
          <a:bodyPr/>
          <a:lstStyle/>
          <a:p>
            <a:pPr algn="l"/>
            <a:r>
              <a:rPr lang="uk-UA" sz="2800" dirty="0" smtClean="0">
                <a:solidFill>
                  <a:srgbClr val="593B2A"/>
                </a:solidFill>
              </a:rPr>
              <a:t>Підготувала:</a:t>
            </a:r>
          </a:p>
          <a:p>
            <a:pPr algn="l"/>
            <a:r>
              <a:rPr lang="uk-UA" sz="2800" dirty="0" smtClean="0">
                <a:solidFill>
                  <a:srgbClr val="593B2A"/>
                </a:solidFill>
              </a:rPr>
              <a:t>Учениця 9-Б класу </a:t>
            </a:r>
          </a:p>
          <a:p>
            <a:pPr algn="l"/>
            <a:r>
              <a:rPr lang="uk-UA" sz="2800" dirty="0" smtClean="0">
                <a:solidFill>
                  <a:srgbClr val="593B2A"/>
                </a:solidFill>
              </a:rPr>
              <a:t>СЗШ № 37</a:t>
            </a:r>
          </a:p>
          <a:p>
            <a:pPr algn="l"/>
            <a:r>
              <a:rPr lang="uk-UA" sz="2800" dirty="0" smtClean="0">
                <a:solidFill>
                  <a:srgbClr val="593B2A"/>
                </a:solidFill>
              </a:rPr>
              <a:t>м. Дніпропетровська </a:t>
            </a:r>
          </a:p>
          <a:p>
            <a:pPr algn="l"/>
            <a:r>
              <a:rPr lang="uk-UA" sz="2800" dirty="0" smtClean="0">
                <a:solidFill>
                  <a:srgbClr val="593B2A"/>
                </a:solidFill>
              </a:rPr>
              <a:t>Шуміліна Олександра </a:t>
            </a:r>
            <a:endParaRPr lang="fr-FR" sz="2800" dirty="0" smtClean="0">
              <a:solidFill>
                <a:srgbClr val="593B2A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92696"/>
          </a:xfrm>
        </p:spPr>
        <p:txBody>
          <a:bodyPr/>
          <a:lstStyle/>
          <a:p>
            <a:pPr marL="514350" indent="-514350"/>
            <a:r>
              <a:rPr lang="uk-UA" i="1" dirty="0" smtClean="0">
                <a:solidFill>
                  <a:srgbClr val="593B2A"/>
                </a:solidFill>
              </a:rPr>
              <a:t>Висновок</a:t>
            </a:r>
            <a:endParaRPr lang="fr-FR" i="1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0" y="1124745"/>
            <a:ext cx="9144000" cy="5733255"/>
          </a:xfrm>
        </p:spPr>
        <p:txBody>
          <a:bodyPr/>
          <a:lstStyle/>
          <a:p>
            <a:pPr marL="180000" indent="0">
              <a:buNone/>
            </a:pP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Історичне значення Кирило-Мефодіївського братства полягає у тому, що воно було першою спробою української інтелігенції вдатися до політичної боротьби. Братство вперше розробило широку політичну програму національно-визвольного руху, яка стала дороговказом для його наступників. Принципово важливим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було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і те, що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Кирило-Мефодіївське </a:t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братство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стало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самостійним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і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самобутнім політичним</a:t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формуванням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, яке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організаційно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не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підпорядковувалося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, а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ідеологічно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не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повторювало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політичних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настанов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жодної з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загальноросійських </a:t>
            </a:r>
            <a:b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суспільних </a:t>
            </a: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течій.Це позитивно вплинуло на національну свідомість.</a:t>
            </a:r>
            <a:endParaRPr lang="fr-FR" sz="2000" i="1" dirty="0" err="1" smtClean="0">
              <a:solidFill>
                <a:srgbClr val="593B2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TanuFkaa\Desktop\274islkcsxze12766004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564904"/>
            <a:ext cx="5472608" cy="3693998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uk-UA" sz="8800" b="1" i="1" spc="50" dirty="0" smtClean="0">
                <a:ln w="28575" cmpd="sng">
                  <a:solidFill>
                    <a:srgbClr val="593B2A"/>
                  </a:solidFill>
                  <a:prstDash val="solid"/>
                </a:ln>
                <a:gradFill flip="none" rotWithShape="1">
                  <a:gsLst>
                    <a:gs pos="0">
                      <a:srgbClr val="FFE7BD">
                        <a:alpha val="0"/>
                      </a:srgbClr>
                    </a:gs>
                    <a:gs pos="64999">
                      <a:srgbClr val="F0EBD5"/>
                    </a:gs>
                    <a:gs pos="100000">
                      <a:srgbClr val="D1C39F"/>
                    </a:gs>
                  </a:gsLst>
                  <a:lin ang="54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fr-FR" sz="8800" b="1" i="1" spc="50" dirty="0" smtClean="0">
              <a:ln w="28575" cmpd="sng">
                <a:solidFill>
                  <a:srgbClr val="593B2A"/>
                </a:solidFill>
                <a:prstDash val="solid"/>
              </a:ln>
              <a:gradFill flip="none" rotWithShape="1">
                <a:gsLst>
                  <a:gs pos="0">
                    <a:srgbClr val="FFE7BD">
                      <a:alpha val="0"/>
                    </a:srgbClr>
                  </a:gs>
                  <a:gs pos="64999">
                    <a:srgbClr val="F0EBD5"/>
                  </a:gs>
                  <a:gs pos="100000">
                    <a:srgbClr val="D1C39F"/>
                  </a:gs>
                </a:gsLst>
                <a:lin ang="5400000" scaled="0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C:\Users\Алла\Desktop\61a233278183cc32fda8492fff767e2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132856"/>
            <a:ext cx="4519959" cy="4044945"/>
          </a:xfrm>
          <a:prstGeom prst="rect">
            <a:avLst/>
          </a:prstGeom>
          <a:noFill/>
          <a:effectLst>
            <a:outerShdw blurRad="76200" dir="17100000" sx="113000" sy="11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uk-UA" sz="5400" i="1" dirty="0" smtClean="0">
                <a:solidFill>
                  <a:srgbClr val="593B2A"/>
                </a:solidFill>
              </a:rPr>
              <a:t>Зміст:</a:t>
            </a:r>
            <a:endParaRPr lang="fr-FR" sz="5400" i="1" dirty="0" smtClean="0">
              <a:solidFill>
                <a:srgbClr val="593B2A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720" y="1340768"/>
            <a:ext cx="7092280" cy="551723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vi-VN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Кирило-Мефодіївське братство</a:t>
            </a:r>
            <a:r>
              <a:rPr lang="ru-RU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uk-UA" dirty="0" smtClean="0">
              <a:solidFill>
                <a:srgbClr val="593B2A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593B2A"/>
                </a:solidFill>
              </a:rPr>
              <a:t>Ініціатори.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593B2A"/>
                </a:solidFill>
              </a:rPr>
              <a:t>Учасники.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593B2A"/>
                </a:solidFill>
              </a:rPr>
              <a:t>Течії серед Кирило-Мефодіївців.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593B2A"/>
                </a:solidFill>
              </a:rPr>
              <a:t>Програма.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593B2A"/>
                </a:solidFill>
              </a:rPr>
              <a:t>Діяльність.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593B2A"/>
                </a:solidFill>
              </a:rPr>
              <a:t>Розгром товариства.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593B2A"/>
                </a:solidFill>
              </a:rPr>
              <a:t>Висновок.</a:t>
            </a:r>
          </a:p>
          <a:p>
            <a:pPr marL="514350" indent="-514350">
              <a:buAutoNum type="arabicPeriod"/>
            </a:pPr>
            <a:endParaRPr lang="uk-UA" sz="2800" dirty="0" smtClean="0">
              <a:solidFill>
                <a:srgbClr val="593B2A"/>
              </a:solidFill>
            </a:endParaRPr>
          </a:p>
          <a:p>
            <a:pPr marL="514350" indent="-514350">
              <a:buAutoNum type="arabicPeriod"/>
            </a:pPr>
            <a:endParaRPr lang="uk-UA" sz="2800" dirty="0" smtClean="0">
              <a:solidFill>
                <a:srgbClr val="593B2A"/>
              </a:solidFill>
            </a:endParaRPr>
          </a:p>
          <a:p>
            <a:pPr marL="514350" indent="-514350">
              <a:buAutoNum type="arabicPeriod"/>
            </a:pPr>
            <a:endParaRPr lang="uk-UA" sz="2800" dirty="0" smtClean="0">
              <a:solidFill>
                <a:srgbClr val="593B2A"/>
              </a:solidFill>
            </a:endParaRPr>
          </a:p>
          <a:p>
            <a:pPr marL="514350" indent="-514350">
              <a:buAutoNum type="arabicPeriod"/>
            </a:pPr>
            <a:endParaRPr lang="uk-UA" sz="2800" dirty="0" smtClean="0">
              <a:solidFill>
                <a:srgbClr val="593B2A"/>
              </a:solidFill>
            </a:endParaRPr>
          </a:p>
          <a:p>
            <a:pPr marL="514350" indent="-514350">
              <a:buNone/>
            </a:pPr>
            <a:r>
              <a:rPr lang="uk-UA" sz="2800" dirty="0" smtClean="0">
                <a:solidFill>
                  <a:srgbClr val="593B2A"/>
                </a:solidFill>
              </a:rPr>
              <a:t>     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692696"/>
          </a:xfrm>
        </p:spPr>
        <p:txBody>
          <a:bodyPr/>
          <a:lstStyle/>
          <a:p>
            <a:pPr marL="514350" indent="-514350"/>
            <a:r>
              <a:rPr lang="uk-UA" i="1" dirty="0" smtClean="0">
                <a:solidFill>
                  <a:srgbClr val="593B2A"/>
                </a:solidFill>
              </a:rPr>
              <a:t/>
            </a:r>
            <a:br>
              <a:rPr lang="uk-UA" i="1" dirty="0" smtClean="0">
                <a:solidFill>
                  <a:srgbClr val="593B2A"/>
                </a:solidFill>
              </a:rPr>
            </a:br>
            <a:r>
              <a:rPr lang="vi-VN" dirty="0" smtClean="0">
                <a:solidFill>
                  <a:srgbClr val="593B2A"/>
                </a:solidFill>
              </a:rPr>
              <a:t> </a:t>
            </a:r>
            <a:r>
              <a:rPr lang="vi-VN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Кирило-Мефодіївське братство</a:t>
            </a:r>
            <a:r>
              <a:rPr lang="ru-RU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uk-UA" i="1" dirty="0" smtClean="0">
                <a:solidFill>
                  <a:srgbClr val="593B2A"/>
                </a:solidFill>
              </a:rPr>
              <a:t/>
            </a:r>
            <a:br>
              <a:rPr lang="uk-UA" i="1" dirty="0" smtClean="0">
                <a:solidFill>
                  <a:srgbClr val="593B2A"/>
                </a:solidFill>
              </a:rPr>
            </a:br>
            <a:endParaRPr lang="fr-FR" i="1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499992" y="1484784"/>
            <a:ext cx="4283968" cy="4752528"/>
          </a:xfrm>
        </p:spPr>
        <p:txBody>
          <a:bodyPr/>
          <a:lstStyle/>
          <a:p>
            <a:pPr marL="180000" indent="0">
              <a:buNone/>
            </a:pPr>
            <a:r>
              <a:rPr lang="vi-VN" b="1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Кирило-Мефодіївське братство</a:t>
            </a:r>
            <a:r>
              <a:rPr lang="vi-VN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 — українська таємна політична організація, що виникла в грудні 1845 — січні 1846 у Києві</a:t>
            </a:r>
            <a:r>
              <a:rPr lang="vi-VN" sz="2800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lang="fr-FR" sz="2800" i="1" dirty="0" smtClean="0">
              <a:solidFill>
                <a:srgbClr val="593B2A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1026" name="Picture 2" descr="C:\Users\TanuFkaa\Desktop\k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556792"/>
            <a:ext cx="3643605" cy="4752528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92696"/>
          </a:xfrm>
        </p:spPr>
        <p:txBody>
          <a:bodyPr/>
          <a:lstStyle/>
          <a:p>
            <a:pPr marL="514350" indent="-514350"/>
            <a:r>
              <a:rPr lang="uk-UA" i="1" dirty="0" smtClean="0">
                <a:solidFill>
                  <a:srgbClr val="593B2A"/>
                </a:solidFill>
              </a:rPr>
              <a:t/>
            </a:r>
            <a:br>
              <a:rPr lang="uk-UA" i="1" dirty="0" smtClean="0">
                <a:solidFill>
                  <a:srgbClr val="593B2A"/>
                </a:solidFill>
              </a:rPr>
            </a:br>
            <a:r>
              <a:rPr lang="uk-UA" i="1" dirty="0" smtClean="0">
                <a:solidFill>
                  <a:srgbClr val="593B2A"/>
                </a:solidFill>
              </a:rPr>
              <a:t>Ініціатори.</a:t>
            </a:r>
            <a:r>
              <a:rPr lang="uk-UA" dirty="0" smtClean="0">
                <a:solidFill>
                  <a:srgbClr val="593B2A"/>
                </a:solidFill>
              </a:rPr>
              <a:t/>
            </a:r>
            <a:br>
              <a:rPr lang="uk-UA" dirty="0" smtClean="0">
                <a:solidFill>
                  <a:srgbClr val="593B2A"/>
                </a:solidFill>
              </a:rPr>
            </a:br>
            <a:endParaRPr lang="fr-FR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1512167"/>
          </a:xfrm>
        </p:spPr>
        <p:txBody>
          <a:bodyPr/>
          <a:lstStyle/>
          <a:p>
            <a:pPr marL="180000" indent="0">
              <a:buNone/>
            </a:pPr>
            <a:r>
              <a:rPr lang="ru-RU" sz="2800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Ініціаторами створення братства і його засновниками виступили Василь Білозерський, Микола Гулак, Микола Костомаров, Пантелеймон Куліш, Опанас Маркевич.</a:t>
            </a:r>
          </a:p>
          <a:p>
            <a:pPr marL="180000" indent="0">
              <a:buNone/>
            </a:pPr>
            <a:endParaRPr lang="fr-FR" i="1" dirty="0" smtClean="0">
              <a:solidFill>
                <a:srgbClr val="593B2A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2050" name="Picture 2" descr="C:\Users\TanuFkaa\Desktop\Kostomarov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56992"/>
            <a:ext cx="2520280" cy="3246848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2987824" y="594928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Микола Костомаров</a:t>
            </a:r>
          </a:p>
        </p:txBody>
      </p:sp>
      <p:pic>
        <p:nvPicPr>
          <p:cNvPr id="2051" name="Picture 3" descr="C:\Users\TanuFkaa\Desktop\Білозерський_В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284984"/>
            <a:ext cx="2520280" cy="3281615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4427984" y="342900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Василь </a:t>
            </a:r>
            <a:r>
              <a:rPr lang="uk-UA" sz="2000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Білозерський</a:t>
            </a:r>
            <a:endParaRPr lang="ru-RU" sz="2000" i="1" dirty="0" smtClean="0">
              <a:solidFill>
                <a:srgbClr val="593B2A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92696"/>
          </a:xfrm>
        </p:spPr>
        <p:txBody>
          <a:bodyPr/>
          <a:lstStyle/>
          <a:p>
            <a:pPr marL="514350" indent="-514350"/>
            <a:r>
              <a:rPr lang="uk-UA" i="1" dirty="0" smtClean="0">
                <a:solidFill>
                  <a:srgbClr val="593B2A"/>
                </a:solidFill>
              </a:rPr>
              <a:t>Учасники</a:t>
            </a:r>
            <a:endParaRPr lang="fr-FR" i="1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0" y="1337345"/>
            <a:ext cx="9144000" cy="5520655"/>
          </a:xfrm>
        </p:spPr>
        <p:txBody>
          <a:bodyPr/>
          <a:lstStyle/>
          <a:p>
            <a:pPr marL="180000" indent="0">
              <a:buNone/>
            </a:pPr>
            <a:r>
              <a:rPr lang="ru-RU" sz="24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Крім організаторів, до братства незабаром увійшли: Георгій Андрузький, Олександр Навроцький, Дмитро Пильчиков, Іван Посяда, Микола Савич, Олександр Тулуб.</a:t>
            </a:r>
          </a:p>
          <a:p>
            <a:pPr marL="180000" indent="0">
              <a:buNone/>
            </a:pPr>
            <a:r>
              <a:rPr lang="ru-RU" sz="24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У квітні 1846 року до братства вступив Тарас Шевченко.</a:t>
            </a:r>
          </a:p>
          <a:p>
            <a:pPr marL="180000" indent="0">
              <a:buNone/>
            </a:pPr>
            <a:endParaRPr lang="fr-FR" i="1" dirty="0" smtClean="0">
              <a:solidFill>
                <a:srgbClr val="593B2A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3074" name="Picture 2" descr="C:\Users\TanuFkaa\Desktop\453px-Taras_Shevchenko_selfportrait_oil_1840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356992"/>
            <a:ext cx="2392881" cy="3164096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5" name="Picture 3" descr="C:\Users\TanuFkaa\Desktop\478px-Shevchenko_portret_Kulisha.jpg"/>
          <p:cNvPicPr>
            <a:picLocks noChangeAspect="1" noChangeArrowheads="1"/>
          </p:cNvPicPr>
          <p:nvPr/>
        </p:nvPicPr>
        <p:blipFill>
          <a:blip r:embed="rId4" cstate="print"/>
          <a:srcRect l="7143"/>
          <a:stretch>
            <a:fillRect/>
          </a:stretch>
        </p:blipFill>
        <p:spPr bwMode="auto">
          <a:xfrm>
            <a:off x="1835696" y="3356992"/>
            <a:ext cx="2357614" cy="3181678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7092280" y="5877272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Тарас Шевченко</a:t>
            </a:r>
            <a:endParaRPr lang="ru-RU" sz="2000" i="1" dirty="0" smtClean="0">
              <a:solidFill>
                <a:srgbClr val="593B2A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877272"/>
            <a:ext cx="1763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i="1" dirty="0" smtClean="0">
                <a:solidFill>
                  <a:srgbClr val="593B2A"/>
                </a:solidFill>
                <a:latin typeface="Calibri" pitchFamily="34" charset="0"/>
                <a:ea typeface="+mj-ea"/>
                <a:cs typeface="Calibri" pitchFamily="34" charset="0"/>
              </a:rPr>
              <a:t>Пантелеймон Куліш</a:t>
            </a:r>
            <a:endParaRPr lang="ru-RU" sz="2000" i="1" dirty="0" smtClean="0">
              <a:solidFill>
                <a:srgbClr val="593B2A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92696"/>
          </a:xfrm>
        </p:spPr>
        <p:txBody>
          <a:bodyPr/>
          <a:lstStyle/>
          <a:p>
            <a:pPr marL="514350" indent="-514350"/>
            <a:r>
              <a:rPr lang="uk-UA" i="1" dirty="0" smtClean="0">
                <a:solidFill>
                  <a:srgbClr val="593B2A"/>
                </a:solidFill>
              </a:rPr>
              <a:t>Течії серед Кирило-Мефодіївців</a:t>
            </a:r>
            <a:endParaRPr lang="fr-FR" i="1" dirty="0" smtClean="0">
              <a:solidFill>
                <a:srgbClr val="593B2A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052736"/>
          <a:ext cx="763284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47664" y="5085184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 smtClean="0">
                <a:solidFill>
                  <a:srgbClr val="593B2A"/>
                </a:solidFill>
              </a:rPr>
              <a:t>М. Костомаров,</a:t>
            </a:r>
          </a:p>
          <a:p>
            <a:pPr algn="ctr"/>
            <a:r>
              <a:rPr lang="uk-UA" sz="2000" b="1" i="1" dirty="0" smtClean="0">
                <a:solidFill>
                  <a:srgbClr val="593B2A"/>
                </a:solidFill>
              </a:rPr>
              <a:t> М. Маркевич,</a:t>
            </a:r>
          </a:p>
          <a:p>
            <a:pPr algn="ctr"/>
            <a:r>
              <a:rPr lang="uk-UA" sz="2000" b="1" i="1" dirty="0" smtClean="0">
                <a:solidFill>
                  <a:srgbClr val="593B2A"/>
                </a:solidFill>
              </a:rPr>
              <a:t> П. Куліш, </a:t>
            </a:r>
          </a:p>
          <a:p>
            <a:pPr algn="ctr"/>
            <a:r>
              <a:rPr lang="uk-UA" sz="2000" b="1" i="1" dirty="0" smtClean="0">
                <a:solidFill>
                  <a:srgbClr val="593B2A"/>
                </a:solidFill>
              </a:rPr>
              <a:t>В. Білозерський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76056" y="5085184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 smtClean="0">
                <a:solidFill>
                  <a:srgbClr val="593B2A"/>
                </a:solidFill>
              </a:rPr>
              <a:t>Т. Шевченко, </a:t>
            </a:r>
            <a:br>
              <a:rPr lang="uk-UA" sz="2000" b="1" i="1" dirty="0" smtClean="0">
                <a:solidFill>
                  <a:srgbClr val="593B2A"/>
                </a:solidFill>
              </a:rPr>
            </a:br>
            <a:r>
              <a:rPr lang="uk-UA" sz="2000" b="1" i="1" dirty="0" smtClean="0">
                <a:solidFill>
                  <a:srgbClr val="593B2A"/>
                </a:solidFill>
              </a:rPr>
              <a:t>О. Навроцький,</a:t>
            </a:r>
          </a:p>
          <a:p>
            <a:pPr algn="ctr"/>
            <a:r>
              <a:rPr lang="uk-UA" sz="2000" b="1" i="1" dirty="0" smtClean="0">
                <a:solidFill>
                  <a:srgbClr val="593B2A"/>
                </a:solidFill>
              </a:rPr>
              <a:t>М. Гулак, </a:t>
            </a:r>
            <a:br>
              <a:rPr lang="uk-UA" sz="2000" b="1" i="1" dirty="0" smtClean="0">
                <a:solidFill>
                  <a:srgbClr val="593B2A"/>
                </a:solidFill>
              </a:rPr>
            </a:br>
            <a:r>
              <a:rPr lang="uk-UA" sz="2000" b="1" i="1" dirty="0" smtClean="0">
                <a:solidFill>
                  <a:srgbClr val="593B2A"/>
                </a:solidFill>
              </a:rPr>
              <a:t>І. Посяда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92696"/>
          </a:xfrm>
        </p:spPr>
        <p:txBody>
          <a:bodyPr/>
          <a:lstStyle/>
          <a:p>
            <a:pPr marL="514350" indent="-514350"/>
            <a:r>
              <a:rPr lang="uk-UA" i="1" dirty="0" smtClean="0">
                <a:solidFill>
                  <a:srgbClr val="593B2A"/>
                </a:solidFill>
              </a:rPr>
              <a:t>Програма</a:t>
            </a:r>
            <a:endParaRPr lang="fr-FR" i="1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0" y="980729"/>
            <a:ext cx="9144000" cy="1584176"/>
          </a:xfrm>
        </p:spPr>
        <p:txBody>
          <a:bodyPr/>
          <a:lstStyle/>
          <a:p>
            <a:pPr marL="180000" indent="0">
              <a:buNone/>
            </a:pPr>
            <a:r>
              <a:rPr lang="ru-RU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Програмні положення братства були викладені у «Книзі буття українського народу» і «Статуті Слов'янського братства св. Кирила і Мефодія», основним автором яких був Микола Костомаров, та у «Записці», написаній Василем Білозерським. В основу документів лягли ідеї українського національного відродження і панславізму.</a:t>
            </a:r>
            <a:endParaRPr lang="fr-FR" sz="2000" i="1" dirty="0" smtClean="0">
              <a:solidFill>
                <a:srgbClr val="593B2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9" name="Picture 3" descr="C:\Users\TanuFkaa\Desktop\image0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708920"/>
            <a:ext cx="5832648" cy="3877018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92696"/>
          </a:xfrm>
        </p:spPr>
        <p:txBody>
          <a:bodyPr/>
          <a:lstStyle/>
          <a:p>
            <a:pPr marL="514350" indent="-514350"/>
            <a:r>
              <a:rPr lang="uk-UA" i="1" dirty="0" smtClean="0">
                <a:solidFill>
                  <a:srgbClr val="593B2A"/>
                </a:solidFill>
              </a:rPr>
              <a:t>Діяльність  Кирило-Мефодіївців</a:t>
            </a:r>
            <a:endParaRPr lang="fr-FR" i="1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0" y="1337345"/>
            <a:ext cx="9144000" cy="552065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 Проводили пропагандистську діяльність.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 Створювали в селах школи для народу.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 Розробляли проекти запровадження в Україні мережі початкових навчальних закладів.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 Складали шкільні підручники.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 Видавали книги та журнали.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 Збирали кошти на культурні потреби, на видання популярних книжок.</a:t>
            </a:r>
            <a:endParaRPr lang="ru-RU" i="1" dirty="0" smtClean="0">
              <a:solidFill>
                <a:srgbClr val="593B2A"/>
              </a:solidFill>
              <a:latin typeface="Calibri" pitchFamily="34" charset="0"/>
              <a:cs typeface="Calibri" pitchFamily="34" charset="0"/>
            </a:endParaRPr>
          </a:p>
          <a:p>
            <a:pPr marL="180000" indent="0">
              <a:buNone/>
            </a:pPr>
            <a:endParaRPr lang="fr-FR" i="1" dirty="0" smtClean="0">
              <a:solidFill>
                <a:srgbClr val="593B2A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92696"/>
          </a:xfrm>
        </p:spPr>
        <p:txBody>
          <a:bodyPr/>
          <a:lstStyle/>
          <a:p>
            <a:pPr marL="514350" indent="-514350"/>
            <a:r>
              <a:rPr lang="ru-RU" i="1" dirty="0" smtClean="0">
                <a:solidFill>
                  <a:srgbClr val="593B2A"/>
                </a:solidFill>
              </a:rPr>
              <a:t>Розгром товариства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1875631"/>
          </a:xfrm>
        </p:spPr>
        <p:txBody>
          <a:bodyPr/>
          <a:lstStyle/>
          <a:p>
            <a:pPr marL="180000" indent="0">
              <a:buNone/>
            </a:pPr>
            <a:r>
              <a:rPr lang="uk-UA" sz="2000" i="1" dirty="0" smtClean="0">
                <a:solidFill>
                  <a:srgbClr val="593B2A"/>
                </a:solidFill>
                <a:latin typeface="Calibri" pitchFamily="34" charset="0"/>
                <a:cs typeface="Calibri" pitchFamily="34" charset="0"/>
              </a:rPr>
              <a:t>Кирило-Мефодіївське товариство проіснувало 14 місяців, та через донос провокатора студента Петрова було викрите і розгромлене жандармами. Членів товариства засудили до різних строків заслань, а Тараса Шевченка віддали в солдати на 10 років із забороною писати й малювати. </a:t>
            </a:r>
            <a:endParaRPr lang="fr-FR" sz="2000" i="1" dirty="0" smtClean="0">
              <a:solidFill>
                <a:srgbClr val="593B2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Users\TanuFkaa\Desktop\img_srchttpstaticnewslandrunews_images650big_650794jpg_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492896"/>
            <a:ext cx="6603357" cy="4149080"/>
          </a:xfrm>
          <a:prstGeom prst="rect">
            <a:avLst/>
          </a:prstGeom>
          <a:ln w="190500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ирило-Мефодіївське братство">
  <a:themeElements>
    <a:clrScheme name="Office">
      <a:dk1>
        <a:sysClr val="windowText" lastClr="585858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Кирило-Мефодіївське братство</Template>
  <TotalTime>139</TotalTime>
  <Words>201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Кирило-Мефодіївське братство</vt:lpstr>
      <vt:lpstr>Кирило-Мефодіївське братство</vt:lpstr>
      <vt:lpstr>Зміст:</vt:lpstr>
      <vt:lpstr>  Кирило-Мефодіївське братство.  </vt:lpstr>
      <vt:lpstr> Ініціатори. </vt:lpstr>
      <vt:lpstr>Учасники</vt:lpstr>
      <vt:lpstr>Течії серед Кирило-Мефодіївців</vt:lpstr>
      <vt:lpstr>Програма</vt:lpstr>
      <vt:lpstr>Діяльність  Кирило-Мефодіївців</vt:lpstr>
      <vt:lpstr>Розгром товариства</vt:lpstr>
      <vt:lpstr>Висновок</vt:lpstr>
      <vt:lpstr>Дякую за увагу!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Кирило-Мефодіївське братство</dc:title>
  <dc:creator>TanuFkaa</dc:creator>
  <cp:lastModifiedBy>TanuFkaa</cp:lastModifiedBy>
  <cp:revision>16</cp:revision>
  <dcterms:created xsi:type="dcterms:W3CDTF">2012-11-24T12:29:25Z</dcterms:created>
  <dcterms:modified xsi:type="dcterms:W3CDTF">2012-11-25T16:00:37Z</dcterms:modified>
</cp:coreProperties>
</file>